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56AFE5-3C62-418F-8391-0A6C68625D97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35072F-1CCC-4118-8262-F4DE9C62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5;&#1088;&#1102;&#1085;&#1074;&#1072;&#1083;&#1100;&#1076;&#1089;&#1082;&#1072;&#1103;%20&#1073;&#1080;&#1090;&#1074;&#1072;%20&#1086;&#1073;&#1088;.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92088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Мая Радзіма Беларусь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Bela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28092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be-BY" dirty="0" smtClean="0">
                <a:solidFill>
                  <a:srgbClr val="FF0000"/>
                </a:solidFill>
              </a:rPr>
              <a:t>Работа з картай </a:t>
            </a:r>
            <a:br>
              <a:rPr lang="be-BY" dirty="0" smtClean="0">
                <a:solidFill>
                  <a:srgbClr val="FF0000"/>
                </a:solidFill>
              </a:rPr>
            </a:br>
            <a:r>
              <a:rPr lang="be-BY" dirty="0" smtClean="0">
                <a:solidFill>
                  <a:srgbClr val="FF0000"/>
                </a:solidFill>
              </a:rPr>
              <a:t>                               заданні 1-3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200800" cy="475252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87824" y="3140968"/>
            <a:ext cx="1368152" cy="288032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Навагрудак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750944">
            <a:off x="2173398" y="2838143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be-BY" dirty="0" smtClean="0">
                <a:solidFill>
                  <a:srgbClr val="FF0000"/>
                </a:solidFill>
              </a:rPr>
              <a:t>Устанавіце сваяцкія сувязі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732240" y="5085184"/>
            <a:ext cx="1991192" cy="360040"/>
          </a:xfrm>
          <a:prstGeom prst="rect">
            <a:avLst/>
          </a:prstGeom>
          <a:noFill/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202" name="Picture 34" descr="C:\Users\User\Desktop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56792"/>
            <a:ext cx="2082924" cy="2304256"/>
          </a:xfrm>
          <a:prstGeom prst="rect">
            <a:avLst/>
          </a:prstGeom>
          <a:noFill/>
        </p:spPr>
      </p:pic>
      <p:pic>
        <p:nvPicPr>
          <p:cNvPr id="7203" name="Picture 35" descr="C:\Users\User\Desktop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2088232" cy="2232248"/>
          </a:xfrm>
          <a:prstGeom prst="rect">
            <a:avLst/>
          </a:prstGeom>
          <a:noFill/>
        </p:spPr>
      </p:pic>
      <p:pic>
        <p:nvPicPr>
          <p:cNvPr id="7204" name="Picture 36" descr="C:\Users\User\Desktop\image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61048"/>
            <a:ext cx="2160240" cy="2385916"/>
          </a:xfrm>
          <a:prstGeom prst="rect">
            <a:avLst/>
          </a:prstGeom>
          <a:noFill/>
        </p:spPr>
      </p:pic>
      <p:pic>
        <p:nvPicPr>
          <p:cNvPr id="7205" name="Picture 37" descr="C:\Users\User\Desktop\jagai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861048"/>
            <a:ext cx="2236484" cy="2376264"/>
          </a:xfrm>
          <a:prstGeom prst="rect">
            <a:avLst/>
          </a:prstGeom>
          <a:noFill/>
        </p:spPr>
      </p:pic>
      <p:cxnSp>
        <p:nvCxnSpPr>
          <p:cNvPr id="45" name="Прямая со стрелкой 44"/>
          <p:cNvCxnSpPr/>
          <p:nvPr/>
        </p:nvCxnSpPr>
        <p:spPr>
          <a:xfrm>
            <a:off x="3059832" y="2276872"/>
            <a:ext cx="3312368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6516216" y="3933056"/>
            <a:ext cx="108012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1115616" y="3861048"/>
            <a:ext cx="936104" cy="100811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1"/>
          <p:cNvSpPr txBox="1">
            <a:spLocks/>
          </p:cNvSpPr>
          <p:nvPr/>
        </p:nvSpPr>
        <p:spPr>
          <a:xfrm>
            <a:off x="3491880" y="2492896"/>
            <a:ext cx="2340888" cy="373792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родныя браты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 rot="19597568">
            <a:off x="6757870" y="4375737"/>
            <a:ext cx="936104" cy="373792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200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сын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 rot="2859881">
            <a:off x="844690" y="4383998"/>
            <a:ext cx="936104" cy="373792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200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сын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123728" y="6309320"/>
            <a:ext cx="4392488" cy="373792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200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дваюрадныя</a:t>
            </a:r>
            <a:r>
              <a:rPr kumimoji="0" lang="be-BY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браты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юнвальдская битва обр.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424936" cy="5873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04664"/>
            <a:ext cx="8183880" cy="1051560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Работа з картай </a:t>
            </a:r>
            <a:br>
              <a:rPr kumimoji="0" lang="be-BY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e-BY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заданні 4-5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63284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be-BY" dirty="0" smtClean="0">
                <a:solidFill>
                  <a:srgbClr val="FF0000"/>
                </a:solidFill>
              </a:rPr>
              <a:t>15 ліпеня 1410 года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3" name="Picture 3" descr="C:\Users\User\Desktop\МРБ к уроку\617990_1337277.jpg"/>
          <p:cNvPicPr>
            <a:picLocks noChangeAspect="1" noChangeArrowheads="1"/>
          </p:cNvPicPr>
          <p:nvPr/>
        </p:nvPicPr>
        <p:blipFill>
          <a:blip r:embed="rId2" cstate="print"/>
          <a:srcRect t="15428" r="36594"/>
          <a:stretch>
            <a:fillRect/>
          </a:stretch>
        </p:blipFill>
        <p:spPr bwMode="auto">
          <a:xfrm>
            <a:off x="539552" y="1556792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620688"/>
            <a:ext cx="5077192" cy="76352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be-BY" dirty="0" smtClean="0"/>
              <a:t>Правер  сябе</a:t>
            </a:r>
            <a:endParaRPr lang="ru-RU" dirty="0"/>
          </a:p>
        </p:txBody>
      </p:sp>
      <p:pic>
        <p:nvPicPr>
          <p:cNvPr id="26626" name="Picture 2" descr="C:\Users\User\Desktop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448272" cy="222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55976" y="1556792"/>
            <a:ext cx="2880320" cy="763528"/>
          </a:xfrm>
          <a:prstGeom prst="rect">
            <a:avLst/>
          </a:prstGeom>
          <a:noFill/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1 - б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55976" y="2348880"/>
            <a:ext cx="2880320" cy="763528"/>
          </a:xfrm>
          <a:prstGeom prst="rect">
            <a:avLst/>
          </a:prstGeom>
          <a:noFill/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be-BY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а, 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3140968"/>
            <a:ext cx="2880320" cy="763528"/>
          </a:xfrm>
          <a:prstGeom prst="rect">
            <a:avLst/>
          </a:prstGeom>
          <a:noFill/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3 – 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55976" y="3933056"/>
            <a:ext cx="2880320" cy="763528"/>
          </a:xfrm>
          <a:prstGeom prst="rect">
            <a:avLst/>
          </a:prstGeom>
          <a:noFill/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be-BY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б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55976" y="4725144"/>
            <a:ext cx="2880320" cy="763528"/>
          </a:xfrm>
          <a:prstGeom prst="rect">
            <a:avLst/>
          </a:prstGeom>
          <a:noFill/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5 – 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7" name="Picture 3" descr="C:\Users\User\Desktop\img10.jpg"/>
          <p:cNvPicPr>
            <a:picLocks noChangeAspect="1" noChangeArrowheads="1"/>
          </p:cNvPicPr>
          <p:nvPr/>
        </p:nvPicPr>
        <p:blipFill>
          <a:blip r:embed="rId3" cstate="print"/>
          <a:srcRect l="15351" t="27950" r="20075" b="4851"/>
          <a:stretch>
            <a:fillRect/>
          </a:stretch>
        </p:blipFill>
        <p:spPr bwMode="auto">
          <a:xfrm>
            <a:off x="611560" y="2852936"/>
            <a:ext cx="3672408" cy="2866270"/>
          </a:xfrm>
          <a:prstGeom prst="rect">
            <a:avLst/>
          </a:prstGeom>
          <a:noFill/>
        </p:spPr>
      </p:pic>
      <p:pic>
        <p:nvPicPr>
          <p:cNvPr id="14" name="Picture 4" descr="C:\Users\User\Desktop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877272"/>
            <a:ext cx="720080" cy="663898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59632" y="6021288"/>
            <a:ext cx="1152128" cy="475496"/>
          </a:xfrm>
          <a:prstGeom prst="rect">
            <a:avLst/>
          </a:prstGeom>
          <a:noFill/>
        </p:spPr>
        <p:txBody>
          <a:bodyPr vert="horz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b="1" noProof="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3б.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5" descr="C:\Users\User\Desktop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949280"/>
            <a:ext cx="1152127" cy="576064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860032" y="6021288"/>
            <a:ext cx="1152128" cy="475496"/>
          </a:xfrm>
          <a:prstGeom prst="rect">
            <a:avLst/>
          </a:prstGeom>
          <a:noFill/>
        </p:spPr>
        <p:txBody>
          <a:bodyPr vert="horz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be-BY" sz="3600" b="1" noProof="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б.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C:\Users\User\Desktop\i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949280"/>
            <a:ext cx="515119" cy="591553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7812360" y="5949280"/>
            <a:ext cx="1008112" cy="475496"/>
          </a:xfrm>
          <a:prstGeom prst="rect">
            <a:avLst/>
          </a:prstGeom>
          <a:noFill/>
        </p:spPr>
        <p:txBody>
          <a:bodyPr vert="horz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b="1" noProof="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1б.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Рисунок 19" descr="C:\Users\User\Documents\i 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620688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76672"/>
            <a:ext cx="4499992" cy="7200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e-BY" dirty="0" smtClean="0">
                <a:solidFill>
                  <a:srgbClr val="FF0000"/>
                </a:solidFill>
              </a:rPr>
              <a:t>вынік дзейнасці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Users\User\Desktop\samoanaliz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888432" cy="36450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3928" y="2996952"/>
            <a:ext cx="4499992" cy="720080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24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Якую гістарычную падзею даследвалі?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1" name="Picture 3" descr="C:\Users\User\Desktop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3960440" cy="145598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861048"/>
            <a:ext cx="4499992" cy="720080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24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Ці дасягнута пастаўленая мэта?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4797152"/>
            <a:ext cx="4499992" cy="936104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24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яікя пытанні адказалі?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2" name="Picture 4" descr="C:\Users\User\Desktop\depositphotos_23235122-3d-render-of-man-with-red-question-mark-over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861048"/>
            <a:ext cx="1951038" cy="195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Belar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80920" cy="526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64896" cy="7200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e-BY" dirty="0" smtClean="0">
                <a:solidFill>
                  <a:srgbClr val="FF0000"/>
                </a:solidFill>
              </a:rPr>
              <a:t>Дзякуй за працу!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67544" y="476672"/>
            <a:ext cx="8137723" cy="19758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r>
              <a:rPr lang="ru-RU" sz="3600" kern="10" spc="0" dirty="0" err="1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Навука</a:t>
            </a:r>
            <a:r>
              <a:rPr lang="ru-RU" sz="3600" kern="10" spc="0" dirty="0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для </a:t>
            </a:r>
            <a:r>
              <a:rPr lang="ru-RU" sz="3600" kern="10" spc="0" dirty="0" err="1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чалавека</a:t>
            </a:r>
            <a:endParaRPr lang="ru-RU" sz="3600" kern="10" spc="0" dirty="0" smtClean="0">
              <a:ln w="19050">
                <a:solidFill>
                  <a:srgbClr val="FFC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як </a:t>
            </a:r>
            <a:r>
              <a:rPr lang="ru-RU" sz="3600" kern="10" spc="0" dirty="0" err="1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сонца</a:t>
            </a:r>
            <a:r>
              <a:rPr lang="ru-RU" sz="3600" kern="10" spc="0" dirty="0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для </a:t>
            </a:r>
            <a:r>
              <a:rPr lang="ru-RU" sz="3600" kern="10" spc="0" dirty="0" err="1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жыцця</a:t>
            </a:r>
            <a:r>
              <a:rPr lang="ru-RU" sz="3600" kern="10" spc="0" dirty="0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endParaRPr lang="ru-RU" sz="3600" kern="10" spc="0" dirty="0">
              <a:ln w="19050">
                <a:solidFill>
                  <a:srgbClr val="FFC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Рисунок 4" descr="C:\Users\User\Desktop\cropped-landscape-natur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7562850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a55becb50aeaad50a7b5aec9a2b5207_i-3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253294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grand-duchy-lithuani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6672"/>
            <a:ext cx="5760640" cy="5976664"/>
          </a:xfrm>
          <a:prstGeom prst="rect">
            <a:avLst/>
          </a:prstGeom>
          <a:noFill/>
        </p:spPr>
      </p:pic>
      <p:pic>
        <p:nvPicPr>
          <p:cNvPr id="3076" name="Picture 4" descr="C:\Users\User\Desktop\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92896"/>
            <a:ext cx="2448272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Грундвальская бітва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User\Desktop\МРБ к уроку\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91276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be-BY" dirty="0" smtClean="0">
                <a:solidFill>
                  <a:srgbClr val="FF0000"/>
                </a:solidFill>
              </a:rPr>
              <a:t>У абарону роднай зямлі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628800"/>
            <a:ext cx="8183880" cy="1051560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i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FreesiaUPC" pitchFamily="34" charset="-34"/>
              </a:rPr>
              <a:t>Ведаць асноўныя падзеі, звязаныя з Грундвальскай бітвай і ўмець вызначаць паслядоўнасць гістарычных падзей</a:t>
            </a:r>
            <a:endParaRPr kumimoji="0" lang="ru-RU" sz="36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FreesiaUPC" pitchFamily="34" charset="-34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0928"/>
            <a:ext cx="8543920" cy="5475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2400" i="1" noProof="0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FreesiaUPC" pitchFamily="34" charset="-34"/>
              </a:rPr>
              <a:t>  </a:t>
            </a:r>
            <a:r>
              <a:rPr lang="be-BY" sz="2000" i="1" noProof="0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FreesiaUPC" pitchFamily="34" charset="-34"/>
              </a:rPr>
              <a:t>Якая небяспека паграджала беларускім землям?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FreesiaUPC" pitchFamily="34" charset="-34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01008"/>
            <a:ext cx="8183880" cy="547504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2400" i="1" noProof="0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FreesiaUPC" pitchFamily="34" charset="-34"/>
              </a:rPr>
              <a:t>   Як нашы продкі змагаліся з крыжакамі і татарамі?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FreesiaUPC" pitchFamily="34" charset="-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581128"/>
            <a:ext cx="8183880" cy="792088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2400" i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FreesiaUPC" pitchFamily="34" charset="-34"/>
              </a:rPr>
              <a:t>Вызначыць ролю Грундвальскай бітвы для гісторыі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FreesiaUPC" pitchFamily="34" charset="-34"/>
            </a:endParaRPr>
          </a:p>
        </p:txBody>
      </p:sp>
      <p:pic>
        <p:nvPicPr>
          <p:cNvPr id="8" name="Рисунок 7" descr="C:\Users\User\Documents\i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381000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cuments\i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81000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cuments\i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381000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heikh-tuhin-Book-O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5760640" cy="3341687"/>
          </a:xfrm>
          <a:prstGeom prst="rect">
            <a:avLst/>
          </a:prstGeom>
          <a:noFill/>
        </p:spPr>
      </p:pic>
      <p:pic>
        <p:nvPicPr>
          <p:cNvPr id="4099" name="Picture 3" descr="C:\Users\User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2543175" cy="2047875"/>
          </a:xfrm>
          <a:prstGeom prst="rect">
            <a:avLst/>
          </a:prstGeom>
          <a:noFill/>
        </p:spPr>
      </p:pic>
      <p:pic>
        <p:nvPicPr>
          <p:cNvPr id="6" name="Рисунок 5" descr="C:\Users\User\Documents\i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20688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User\Desktop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1455986" cy="1455986"/>
          </a:xfrm>
          <a:prstGeom prst="rect">
            <a:avLst/>
          </a:prstGeom>
          <a:noFill/>
        </p:spPr>
      </p:pic>
      <p:pic>
        <p:nvPicPr>
          <p:cNvPr id="4101" name="Picture 5" descr="C:\Users\User\Desktop\i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365104"/>
            <a:ext cx="2733675" cy="1471811"/>
          </a:xfrm>
          <a:prstGeom prst="rect">
            <a:avLst/>
          </a:prstGeom>
          <a:noFill/>
        </p:spPr>
      </p:pic>
      <p:pic>
        <p:nvPicPr>
          <p:cNvPr id="4102" name="Picture 6" descr="C:\Users\User\Desktop\i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437112"/>
            <a:ext cx="1750318" cy="1327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be-BY" dirty="0" smtClean="0">
                <a:solidFill>
                  <a:srgbClr val="002060"/>
                </a:solidFill>
              </a:rPr>
              <a:t>Пытанні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980728"/>
            <a:ext cx="8183880" cy="576064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i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Вялікае княства літоўскае</a:t>
            </a:r>
            <a:endParaRPr kumimoji="0" lang="ru-RU" sz="3600" i="1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772816"/>
            <a:ext cx="8183880" cy="576064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i="1" noProof="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Польшча</a:t>
            </a:r>
            <a:endParaRPr kumimoji="0" lang="ru-RU" sz="3600" i="1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348880"/>
            <a:ext cx="8183880" cy="576064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i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ВКЛ</a:t>
            </a:r>
            <a:endParaRPr kumimoji="0" lang="ru-RU" sz="3600" i="1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996952"/>
            <a:ext cx="8183880" cy="576064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i="1" noProof="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Навагрудак</a:t>
            </a:r>
            <a:endParaRPr kumimoji="0" lang="ru-RU" sz="3600" i="1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645024"/>
            <a:ext cx="8183880" cy="576064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i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крыжакі</a:t>
            </a:r>
            <a:endParaRPr kumimoji="0" lang="ru-RU" sz="3600" i="1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4293096"/>
            <a:ext cx="8183880" cy="576064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i="1" noProof="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татары</a:t>
            </a:r>
            <a:endParaRPr kumimoji="0" lang="ru-RU" sz="3600" i="1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4941168"/>
            <a:ext cx="8183880" cy="576064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i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Полацк, Гродна</a:t>
            </a:r>
            <a:endParaRPr kumimoji="0" lang="ru-RU" sz="3600" i="1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User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589240"/>
            <a:ext cx="947167" cy="951593"/>
          </a:xfrm>
          <a:prstGeom prst="rect">
            <a:avLst/>
          </a:prstGeom>
          <a:noFill/>
        </p:spPr>
      </p:pic>
      <p:pic>
        <p:nvPicPr>
          <p:cNvPr id="12" name="Picture 5" descr="C:\Users\User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589240"/>
            <a:ext cx="2229619" cy="967755"/>
          </a:xfrm>
          <a:prstGeom prst="rect">
            <a:avLst/>
          </a:prstGeom>
          <a:noFill/>
        </p:spPr>
      </p:pic>
      <p:pic>
        <p:nvPicPr>
          <p:cNvPr id="13" name="Picture 4" descr="C:\Users\User\Desktop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589240"/>
            <a:ext cx="1080120" cy="951930"/>
          </a:xfrm>
          <a:prstGeom prst="rect">
            <a:avLst/>
          </a:prstGeom>
          <a:noFill/>
        </p:spPr>
      </p:pic>
      <p:pic>
        <p:nvPicPr>
          <p:cNvPr id="14" name="Рисунок 13" descr="C:\Users\User\Documents\i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404664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User\Desktop\7.jpg"/>
          <p:cNvPicPr>
            <a:picLocks noChangeAspect="1" noChangeArrowheads="1"/>
          </p:cNvPicPr>
          <p:nvPr/>
        </p:nvPicPr>
        <p:blipFill>
          <a:blip r:embed="rId6" cstate="print"/>
          <a:srcRect r="41606" b="13822"/>
          <a:stretch>
            <a:fillRect/>
          </a:stretch>
        </p:blipFill>
        <p:spPr bwMode="auto">
          <a:xfrm>
            <a:off x="4427984" y="1772816"/>
            <a:ext cx="388843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15"/>
          <p:cNvSpPr/>
          <p:nvPr/>
        </p:nvSpPr>
        <p:spPr>
          <a:xfrm rot="2750944">
            <a:off x="5917814" y="3054166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750944">
            <a:off x="4117614" y="3054168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750944">
            <a:off x="3901590" y="4494327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768852">
            <a:off x="7501990" y="4062279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8768852">
            <a:off x="6973189" y="2851427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30104">
            <a:off x="4999264" y="3821572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be-BY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Работа ў групах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30306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632846" cy="381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1440160" cy="1051560"/>
          </a:xfrm>
        </p:spPr>
        <p:txBody>
          <a:bodyPr/>
          <a:lstStyle/>
          <a:p>
            <a:r>
              <a:rPr lang="be-BY" b="0" dirty="0" smtClean="0">
                <a:solidFill>
                  <a:srgbClr val="7030A0"/>
                </a:solidFill>
                <a:latin typeface="Segoe Print" pitchFamily="2" charset="0"/>
              </a:rPr>
              <a:t>ВКЛ</a:t>
            </a:r>
            <a:endParaRPr lang="ru-RU" b="0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4" name="Рисунок 3" descr="C:\Users\User\Desktop\i (1).jpg"/>
          <p:cNvPicPr/>
          <p:nvPr/>
        </p:nvPicPr>
        <p:blipFill>
          <a:blip r:embed="rId2" cstate="print"/>
          <a:srcRect b="7681"/>
          <a:stretch>
            <a:fillRect/>
          </a:stretch>
        </p:blipFill>
        <p:spPr bwMode="auto">
          <a:xfrm>
            <a:off x="467544" y="476672"/>
            <a:ext cx="1944216" cy="244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COA_polish_king_Piast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348880"/>
            <a:ext cx="15841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6672"/>
            <a:ext cx="1800200" cy="23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i (3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16832"/>
            <a:ext cx="208617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23728" y="4869160"/>
            <a:ext cx="2232248" cy="691520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dirty="0" smtClean="0"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Польшча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39952" y="3068960"/>
            <a:ext cx="2232248" cy="6915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noProof="0" dirty="0" smtClean="0"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крыжакі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300192" y="4509120"/>
            <a:ext cx="2232248" cy="691520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600" dirty="0" smtClean="0"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татары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155</TotalTime>
  <Words>141</Words>
  <Application>Microsoft Office PowerPoint</Application>
  <PresentationFormat>Экран (4:3)</PresentationFormat>
  <Paragraphs>45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Грундвальская бітва</vt:lpstr>
      <vt:lpstr>У абарону роднай зямлі</vt:lpstr>
      <vt:lpstr>Слайд 6</vt:lpstr>
      <vt:lpstr>Пытанні</vt:lpstr>
      <vt:lpstr>Работа ў групах</vt:lpstr>
      <vt:lpstr>ВКЛ</vt:lpstr>
      <vt:lpstr>Работа з картай                                 заданні 1-3</vt:lpstr>
      <vt:lpstr>Устанавіце сваяцкія сувязі</vt:lpstr>
      <vt:lpstr>Слайд 12</vt:lpstr>
      <vt:lpstr>Слайд 13</vt:lpstr>
      <vt:lpstr>15 ліпеня 1410 года</vt:lpstr>
      <vt:lpstr>Правер  сябе</vt:lpstr>
      <vt:lpstr>вынік дзейнасці</vt:lpstr>
      <vt:lpstr>Дзякуй за працу!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2016-12-14T06:37:38Z</dcterms:created>
  <dcterms:modified xsi:type="dcterms:W3CDTF">2017-02-05T17:18:58Z</dcterms:modified>
</cp:coreProperties>
</file>